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notesMasterIdLst>
    <p:notesMasterId r:id="rId50"/>
  </p:notesMasterIdLst>
  <p:handoutMasterIdLst>
    <p:handoutMasterId r:id="rId51"/>
  </p:handoutMasterIdLst>
  <p:sldIdLst>
    <p:sldId id="256" r:id="rId5"/>
    <p:sldId id="312" r:id="rId6"/>
    <p:sldId id="258" r:id="rId7"/>
    <p:sldId id="263" r:id="rId8"/>
    <p:sldId id="287" r:id="rId9"/>
    <p:sldId id="313" r:id="rId10"/>
    <p:sldId id="315" r:id="rId11"/>
    <p:sldId id="316" r:id="rId12"/>
    <p:sldId id="289" r:id="rId13"/>
    <p:sldId id="290" r:id="rId14"/>
    <p:sldId id="291" r:id="rId15"/>
    <p:sldId id="292" r:id="rId16"/>
    <p:sldId id="293" r:id="rId17"/>
    <p:sldId id="317" r:id="rId18"/>
    <p:sldId id="318" r:id="rId19"/>
    <p:sldId id="294" r:id="rId20"/>
    <p:sldId id="319" r:id="rId21"/>
    <p:sldId id="320" r:id="rId22"/>
    <p:sldId id="321" r:id="rId23"/>
    <p:sldId id="322" r:id="rId24"/>
    <p:sldId id="323" r:id="rId25"/>
    <p:sldId id="324" r:id="rId26"/>
    <p:sldId id="325" r:id="rId27"/>
    <p:sldId id="326" r:id="rId28"/>
    <p:sldId id="327" r:id="rId29"/>
    <p:sldId id="328" r:id="rId30"/>
    <p:sldId id="295" r:id="rId31"/>
    <p:sldId id="296" r:id="rId32"/>
    <p:sldId id="329" r:id="rId33"/>
    <p:sldId id="306" r:id="rId34"/>
    <p:sldId id="337" r:id="rId35"/>
    <p:sldId id="341" r:id="rId36"/>
    <p:sldId id="307" r:id="rId37"/>
    <p:sldId id="333" r:id="rId38"/>
    <p:sldId id="330" r:id="rId39"/>
    <p:sldId id="334" r:id="rId40"/>
    <p:sldId id="331" r:id="rId41"/>
    <p:sldId id="335" r:id="rId42"/>
    <p:sldId id="332" r:id="rId43"/>
    <p:sldId id="336" r:id="rId44"/>
    <p:sldId id="342" r:id="rId45"/>
    <p:sldId id="343" r:id="rId46"/>
    <p:sldId id="338" r:id="rId47"/>
    <p:sldId id="339" r:id="rId48"/>
    <p:sldId id="340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57" autoAdjust="0"/>
    <p:restoredTop sz="94694"/>
  </p:normalViewPr>
  <p:slideViewPr>
    <p:cSldViewPr snapToGrid="0">
      <p:cViewPr varScale="1">
        <p:scale>
          <a:sx n="121" d="100"/>
          <a:sy n="121" d="100"/>
        </p:scale>
        <p:origin x="10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7F17BA-058B-F848-B184-4EC87368E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1070D-2CAB-F24F-9EA8-F2F9B0CC6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B0541-0E19-3140-A75D-83F0091FD087}" type="datetimeFigureOut">
              <a:rPr lang="en-US" smtClean="0"/>
              <a:t>1/26/24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84A8B-F9AA-BE4C-AED6-C472EDCC97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88501-5C1D-424B-9FA0-018D42C28D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B201-4CB2-A14C-A362-013C93019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3915B-38F1-BD42-9395-3BB3E674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89" y="8685213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1/26/24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c4bc19b72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Stack exchange but for RC specifically</a:t>
            </a:r>
            <a:endParaRPr dirty="0"/>
          </a:p>
        </p:txBody>
      </p:sp>
      <p:sp>
        <p:nvSpPr>
          <p:cNvPr id="107" name="Google Shape;107;g11c4bc19b7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319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way for non-AMC RMACC members to access CURC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926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576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834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this method of data transfer has a maximum file size of 10GB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45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316551eda_0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12316551eda_0_8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g12316551eda_0_8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316551eda_0_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316551eda_0_8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g12316551eda_0_8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60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47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6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4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1/26/24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9A83AEC-E08D-C149-BA3E-08E40DD1B4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-rmacc.rc.colorado.edu" TargetMode="External"/><Relationship Id="rId2" Type="http://schemas.openxmlformats.org/officeDocument/2006/relationships/hyperlink" Target="https://ondemand.rc.colorado.edu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ondemand.rc.colorado.edu/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https://github.com/ResearchComputing/OpenOnDemand" TargetMode="Externa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curc.readthedocs.io/en/latest/gateways/OnDemand.html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sk.cyberinfrastructure.org/c/rmacc/65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curc.readthedocs.io/en/latest/gateways/jupyterhub.html?#creating-your-own-custom-jupyter-kernel" TargetMode="Externa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curc.readthedocs.io/en/latest/gateways/OnDemand.html#installing-vs-code-server-extensions" TargetMode="Externa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additional-resources/policies.html?highlight=policies#curc-user-policie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.rc.colorado.edu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ondemand-rmacc.rc.colorado.edu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dentity.access-ci.org/new-user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915" y="0"/>
            <a:ext cx="12557879" cy="68649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520" y="712774"/>
            <a:ext cx="11277600" cy="2425281"/>
          </a:xfrm>
          <a:effectLst/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glow rad="825500">
                    <a:prstClr val="black">
                      <a:alpha val="25000"/>
                    </a:prstClr>
                  </a:glow>
                </a:effectLst>
                <a:ea typeface="+mj-lt"/>
                <a:cs typeface="+mj-lt"/>
              </a:rPr>
              <a:t>Alpine in your Browser: The Open OnDemand Gateway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3FDD839-84AA-7560-B15E-AC7D53754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Logging In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D736D21-EB3F-99CA-9B66-B4A912986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66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Arial"/>
              </a:rPr>
              <a:t>CU Boulder: </a:t>
            </a:r>
            <a:r>
              <a:rPr lang="en-US" dirty="0">
                <a:hlinkClick r:id="rId2"/>
              </a:rPr>
              <a:t>https://ondemand.rc.colorado.edu/</a:t>
            </a:r>
            <a:endParaRPr lang="en-US" dirty="0"/>
          </a:p>
          <a:p>
            <a:r>
              <a:rPr lang="en-US" dirty="0">
                <a:cs typeface="Arial"/>
              </a:rPr>
              <a:t>RMACC: </a:t>
            </a:r>
            <a:r>
              <a:rPr lang="en-US" dirty="0">
                <a:cs typeface="Arial"/>
                <a:hlinkClick r:id="rId3"/>
              </a:rPr>
              <a:t>https://ondemand-rmacc.rc.colorado.edu</a:t>
            </a:r>
            <a:r>
              <a:rPr lang="en-US" dirty="0">
                <a:cs typeface="Arial"/>
              </a:rPr>
              <a:t> </a:t>
            </a:r>
            <a:endParaRPr lang="en-US" dirty="0"/>
          </a:p>
          <a:p>
            <a:pPr lvl="1"/>
            <a:r>
              <a:rPr lang="en-US" dirty="0">
                <a:cs typeface="Arial"/>
              </a:rPr>
              <a:t>You will be re-directed to the </a:t>
            </a:r>
            <a:r>
              <a:rPr lang="en-US" dirty="0" err="1">
                <a:cs typeface="Arial"/>
              </a:rPr>
              <a:t>CILogon</a:t>
            </a:r>
            <a:r>
              <a:rPr lang="en-US" dirty="0">
                <a:cs typeface="Arial"/>
              </a:rPr>
              <a:t> sign-in page:</a:t>
            </a:r>
          </a:p>
        </p:txBody>
      </p:sp>
      <p:pic>
        <p:nvPicPr>
          <p:cNvPr id="4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90746F5-08AC-A628-46AC-FCFD18F7E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9066" y="3263709"/>
            <a:ext cx="7553867" cy="27521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16005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AC2C8-F3ED-B5AD-CB51-D003D197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Logging In (RMACC Users Only)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246D7-7717-166A-8C2F-A1583FE30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2699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Arial"/>
              </a:rPr>
              <a:t>Select your identity provider. </a:t>
            </a:r>
          </a:p>
          <a:p>
            <a:pPr lvl="1"/>
            <a:r>
              <a:rPr lang="en-US" dirty="0">
                <a:cs typeface="Arial"/>
              </a:rPr>
              <a:t>If you are a CSU user, select ‘Colorado State University’</a:t>
            </a:r>
          </a:p>
          <a:p>
            <a:pPr lvl="1"/>
            <a:r>
              <a:rPr lang="en-US" dirty="0">
                <a:cs typeface="Arial"/>
              </a:rPr>
              <a:t>If you are from </a:t>
            </a:r>
            <a:r>
              <a:rPr lang="en-US" b="1" dirty="0">
                <a:cs typeface="Arial"/>
              </a:rPr>
              <a:t>any</a:t>
            </a:r>
            <a:r>
              <a:rPr lang="en-US" dirty="0">
                <a:cs typeface="Arial"/>
              </a:rPr>
              <a:t> other institution, select ‘ACCESS CI (XSEDE)’</a:t>
            </a:r>
          </a:p>
        </p:txBody>
      </p:sp>
      <p:pic>
        <p:nvPicPr>
          <p:cNvPr id="4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6DCCE72-C2B2-9351-14D5-2A4A4C86B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758" y="3095536"/>
            <a:ext cx="6928484" cy="29609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4816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AC2C8-F3ED-B5AD-CB51-D003D197B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3171"/>
            <a:ext cx="5942550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Logging In 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246D7-7717-166A-8C2F-A1583FE30F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952676"/>
            <a:ext cx="5181600" cy="295264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/>
              <a:t>CU Boulder: Authenticate with your </a:t>
            </a:r>
            <a:r>
              <a:rPr lang="en-US" dirty="0" err="1"/>
              <a:t>Identikey</a:t>
            </a:r>
            <a:r>
              <a:rPr lang="en-US" dirty="0"/>
              <a:t> and Password</a:t>
            </a:r>
          </a:p>
          <a:p>
            <a:r>
              <a:rPr lang="en-US" dirty="0"/>
              <a:t>CSU: Authenticate with your EID and Password</a:t>
            </a:r>
          </a:p>
          <a:p>
            <a:r>
              <a:rPr lang="en-US" dirty="0"/>
              <a:t>RMACC: You will be redirected to the ACCESS-CI login page</a:t>
            </a:r>
          </a:p>
          <a:p>
            <a:pPr lvl="1"/>
            <a:r>
              <a:rPr lang="en-US" sz="2800" dirty="0"/>
              <a:t>Use your ACCESS username and password</a:t>
            </a:r>
            <a:endParaRPr lang="en-US" sz="2800" dirty="0"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2E4E7D-FA29-54BB-F494-398B0BFF19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46" r="7149"/>
          <a:stretch/>
        </p:blipFill>
        <p:spPr>
          <a:xfrm>
            <a:off x="7583649" y="1440544"/>
            <a:ext cx="3542950" cy="39769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94128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BB33780-879B-2117-7E03-1D30E875E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2" y="365125"/>
            <a:ext cx="5016127" cy="28362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EAC2C8-F3ED-B5AD-CB51-D003D197B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Logging 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246D7-7717-166A-8C2F-A1583FE30F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Arial"/>
              </a:rPr>
              <a:t>Duo 2-Factor Authentication is a requirement for the security of our systems. </a:t>
            </a:r>
          </a:p>
          <a:p>
            <a:r>
              <a:rPr lang="en-US" dirty="0">
                <a:cs typeface="Arial"/>
              </a:rPr>
              <a:t>CU Boulder and CSU users must have this configured prior to logging in</a:t>
            </a:r>
          </a:p>
          <a:p>
            <a:r>
              <a:rPr lang="en-US" dirty="0">
                <a:cs typeface="Arial"/>
              </a:rPr>
              <a:t>RMACC users will be prompted to set up Duo 2FA upon logging in for the first time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B07F2F-E14F-F610-7C19-6A22C5C64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0560" y="2274138"/>
            <a:ext cx="3229639" cy="34865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5437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B4F4B-E307-91F6-0292-D90DB248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>
            <a:normAutofit/>
          </a:bodyPr>
          <a:lstStyle/>
          <a:p>
            <a:r>
              <a:rPr lang="en-US" dirty="0"/>
              <a:t>Demo: Logging in to Open OnDemand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01C20D8-FCAC-25B6-979E-1DE1563C3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Arial"/>
                <a:hlinkClick r:id="rId2"/>
              </a:rPr>
              <a:t>https://ondemand.rc.colorado.edu/</a:t>
            </a:r>
          </a:p>
          <a:p>
            <a:r>
              <a:rPr lang="en-US" dirty="0">
                <a:cs typeface="Arial"/>
                <a:hlinkClick r:id="rId2"/>
              </a:rPr>
              <a:t>https://ondemand-rmacc.rc.colorado.edu</a:t>
            </a:r>
            <a:r>
              <a:rPr lang="en-US" dirty="0">
                <a:cs typeface="Arial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895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B4F4B-E307-91F6-0292-D90DB248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>
            <a:normAutofit/>
          </a:bodyPr>
          <a:lstStyle/>
          <a:p>
            <a:r>
              <a:rPr lang="en-US" dirty="0"/>
              <a:t>Features of Open OnDemand</a:t>
            </a:r>
          </a:p>
        </p:txBody>
      </p:sp>
    </p:spTree>
    <p:extLst>
      <p:ext uri="{BB962C8B-B14F-4D97-AF65-F5344CB8AC3E}">
        <p14:creationId xmlns:p14="http://schemas.microsoft.com/office/powerpoint/2010/main" val="4146230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E67140D-47D6-6157-10E3-5A572B433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OnDemand Home Page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7EAE79-1870-FECA-6779-74008E3D5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1631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Arial"/>
              </a:rPr>
              <a:t>From the home page, you can access the following Open OnDemand Features:</a:t>
            </a:r>
          </a:p>
          <a:p>
            <a:pPr lvl="1"/>
            <a:r>
              <a:rPr lang="en-US" dirty="0">
                <a:cs typeface="Arial"/>
              </a:rPr>
              <a:t>Files</a:t>
            </a:r>
          </a:p>
          <a:p>
            <a:pPr lvl="1"/>
            <a:r>
              <a:rPr lang="en-US" dirty="0">
                <a:cs typeface="Arial"/>
              </a:rPr>
              <a:t>Jobs</a:t>
            </a:r>
          </a:p>
          <a:p>
            <a:pPr lvl="1"/>
            <a:r>
              <a:rPr lang="en-US" dirty="0">
                <a:cs typeface="Arial"/>
              </a:rPr>
              <a:t>Clusters</a:t>
            </a:r>
          </a:p>
          <a:p>
            <a:pPr lvl="1"/>
            <a:r>
              <a:rPr lang="en-US" dirty="0">
                <a:cs typeface="Arial"/>
              </a:rPr>
              <a:t>Interactive Apps</a:t>
            </a:r>
          </a:p>
          <a:p>
            <a:pPr lvl="1"/>
            <a:r>
              <a:rPr lang="en-US" dirty="0">
                <a:cs typeface="Arial"/>
              </a:rPr>
              <a:t>My Interactive Sessions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319241-80E1-E899-C048-554DC6B9F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18" y="4831849"/>
            <a:ext cx="10908163" cy="8788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3398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CB739-78B2-B467-51E4-23CF354FF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FF64F-E980-9E17-B0CA-AEBC000698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Arial"/>
              </a:rPr>
              <a:t>Open OnDemand allows you to navigate and manipulate your files</a:t>
            </a:r>
          </a:p>
          <a:p>
            <a:r>
              <a:rPr lang="en-US" dirty="0">
                <a:cs typeface="Arial"/>
              </a:rPr>
              <a:t>You can access your entire CURC filesystem using this tool: </a:t>
            </a:r>
          </a:p>
          <a:p>
            <a:pPr lvl="1"/>
            <a:r>
              <a:rPr lang="en-US" dirty="0">
                <a:cs typeface="Arial"/>
              </a:rPr>
              <a:t>/home</a:t>
            </a:r>
          </a:p>
          <a:p>
            <a:pPr lvl="1"/>
            <a:r>
              <a:rPr lang="en-US" dirty="0">
                <a:cs typeface="Arial"/>
              </a:rPr>
              <a:t>/projects</a:t>
            </a:r>
          </a:p>
          <a:p>
            <a:pPr lvl="1"/>
            <a:r>
              <a:rPr lang="en-US" dirty="0">
                <a:cs typeface="Arial"/>
              </a:rPr>
              <a:t>/scratch/alpine</a:t>
            </a:r>
          </a:p>
          <a:p>
            <a:pPr lvl="1"/>
            <a:r>
              <a:rPr lang="en-US" dirty="0">
                <a:cs typeface="Arial"/>
              </a:rPr>
              <a:t>/pl (if applicable)</a:t>
            </a:r>
          </a:p>
          <a:p>
            <a:endParaRPr lang="en-US" dirty="0">
              <a:cs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4C775F-6B91-AA0E-6E6D-322EA3EA9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379220"/>
            <a:ext cx="5624264" cy="35061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6096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496B1-0AE9-78D3-77BC-2C745EF16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Files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DAFDA-1237-140B-F689-56A5DC0605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Arial"/>
              </a:rPr>
              <a:t>On the files page you can:</a:t>
            </a:r>
          </a:p>
          <a:p>
            <a:pPr lvl="1"/>
            <a:r>
              <a:rPr lang="en-US" dirty="0">
                <a:cs typeface="Arial"/>
              </a:rPr>
              <a:t>Upload data</a:t>
            </a:r>
          </a:p>
          <a:p>
            <a:pPr lvl="1"/>
            <a:r>
              <a:rPr lang="en-US" dirty="0">
                <a:cs typeface="Arial"/>
              </a:rPr>
              <a:t>Download files</a:t>
            </a:r>
          </a:p>
          <a:p>
            <a:pPr lvl="1"/>
            <a:r>
              <a:rPr lang="en-US" dirty="0">
                <a:cs typeface="Arial"/>
              </a:rPr>
              <a:t>Create new files</a:t>
            </a:r>
          </a:p>
          <a:p>
            <a:pPr lvl="1"/>
            <a:r>
              <a:rPr lang="en-US" dirty="0">
                <a:cs typeface="Arial"/>
              </a:rPr>
              <a:t>Edit files </a:t>
            </a:r>
          </a:p>
          <a:p>
            <a:pPr lvl="1"/>
            <a:r>
              <a:rPr lang="en-US" dirty="0">
                <a:cs typeface="Arial"/>
              </a:rPr>
              <a:t>Copy/move data</a:t>
            </a:r>
          </a:p>
          <a:p>
            <a:pPr lvl="1"/>
            <a:r>
              <a:rPr lang="en-US" dirty="0">
                <a:cs typeface="Arial"/>
              </a:rPr>
              <a:t>Delete files </a:t>
            </a:r>
          </a:p>
          <a:p>
            <a:pPr lvl="1"/>
            <a:r>
              <a:rPr lang="en-US" dirty="0">
                <a:cs typeface="Arial"/>
              </a:rPr>
              <a:t>Create directories</a:t>
            </a:r>
          </a:p>
          <a:p>
            <a:endParaRPr lang="en-US" dirty="0"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037BA7-AB2A-AC5A-95BD-8C4888174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510" y="2525119"/>
            <a:ext cx="6743010" cy="24624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3223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B4F4B-E307-91F6-0292-D90DB248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>
            <a:normAutofit/>
          </a:bodyPr>
          <a:lstStyle/>
          <a:p>
            <a:r>
              <a:rPr lang="en-US" dirty="0"/>
              <a:t>Demo: File Transfer</a:t>
            </a:r>
          </a:p>
        </p:txBody>
      </p:sp>
    </p:spTree>
    <p:extLst>
      <p:ext uri="{BB962C8B-B14F-4D97-AF65-F5344CB8AC3E}">
        <p14:creationId xmlns:p14="http://schemas.microsoft.com/office/powerpoint/2010/main" val="528205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dirty="0"/>
              <a:t>Alpine in your Browser! The Open OnDemand Gateway</a:t>
            </a:r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 Instructors: Trevor Hall, Brandon Reyes</a:t>
            </a:r>
            <a:endParaRPr sz="26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Slides: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https://github.com/ResearchComputing/OpenOnDemand</a:t>
            </a:r>
            <a:endParaRPr lang="en-US" sz="25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SzPts val="2500"/>
              <a:buNone/>
            </a:pP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25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E333B-AA5E-8A90-EFC7-CFA7EAC3B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D95FB-C2C7-BE8B-92ED-FDB09DC16A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Arial"/>
              </a:rPr>
              <a:t>Open OnDemand allows you to monitor jobs running on the system</a:t>
            </a:r>
          </a:p>
          <a:p>
            <a:pPr lvl="1"/>
            <a:r>
              <a:rPr lang="en-US" dirty="0">
                <a:cs typeface="Arial"/>
              </a:rPr>
              <a:t>You can monitor your own jobs, but you can also monitor </a:t>
            </a:r>
            <a:r>
              <a:rPr lang="en-US" b="1" dirty="0">
                <a:cs typeface="Arial"/>
              </a:rPr>
              <a:t>all</a:t>
            </a:r>
            <a:r>
              <a:rPr lang="en-US" dirty="0">
                <a:cs typeface="Arial"/>
              </a:rPr>
              <a:t> queued and running jobs</a:t>
            </a:r>
          </a:p>
          <a:p>
            <a:r>
              <a:rPr lang="en-US" dirty="0">
                <a:cs typeface="Arial"/>
              </a:rPr>
              <a:t>You can also create and submit jobs using the </a:t>
            </a:r>
            <a:r>
              <a:rPr lang="en-US" b="1" u="sng" dirty="0">
                <a:cs typeface="Arial"/>
              </a:rPr>
              <a:t>Job Composer</a:t>
            </a:r>
            <a:r>
              <a:rPr lang="en-US" dirty="0">
                <a:cs typeface="Arial"/>
              </a:rPr>
              <a:t> tool</a:t>
            </a:r>
          </a:p>
        </p:txBody>
      </p:sp>
      <p:pic>
        <p:nvPicPr>
          <p:cNvPr id="5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F20088E-C0C9-A5A3-2B95-53CBB77D9E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967740"/>
            <a:ext cx="5381705" cy="4139557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2588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70A67-F92E-161D-29DE-439134C1F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Active Jobs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9CDB9-56DB-FF0E-6678-AE9C3DD27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" y="1583064"/>
            <a:ext cx="11711940" cy="357951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8417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36425-E99E-7CB5-73B0-1F2B3435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Active Jobs (cont.)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7E90C5-6EBC-BB2F-9F64-E776DABB2B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573780" cy="40792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Arial"/>
              </a:rPr>
              <a:t>Here you'll see a list of jobs on the selected cluster(s)</a:t>
            </a:r>
          </a:p>
          <a:p>
            <a:r>
              <a:rPr lang="en-US" dirty="0">
                <a:cs typeface="Arial"/>
              </a:rPr>
              <a:t>If you select one of them, you can see details about the job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90978C-E01E-498B-1092-5091731AF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0" y="2224277"/>
            <a:ext cx="7078980" cy="24094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4109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BCC28-3EC5-2149-DA30-BE9275797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Job Composer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2A9A2-FCA2-CCCD-53BD-8C5A7106402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Arial"/>
              </a:rPr>
              <a:t>With the Job Composer, you can create a script and submit to the scheduler </a:t>
            </a:r>
          </a:p>
          <a:p>
            <a:r>
              <a:rPr lang="en-US" dirty="0">
                <a:cs typeface="Arial"/>
              </a:rPr>
              <a:t>Default templates are available, but you can use your own templates or edit using the built-in editor</a:t>
            </a:r>
          </a:p>
        </p:txBody>
      </p:sp>
      <p:pic>
        <p:nvPicPr>
          <p:cNvPr id="5" name="Picture 5" descr="Website, timeline&#10;&#10;Description automatically generated">
            <a:extLst>
              <a:ext uri="{FF2B5EF4-FFF2-40B4-BE49-F238E27FC236}">
                <a16:creationId xmlns:a16="http://schemas.microsoft.com/office/drawing/2014/main" id="{E1101900-225A-B8CE-EBCA-2600DB29E6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31731" y="2236412"/>
            <a:ext cx="5788818" cy="3102872"/>
          </a:xfrm>
        </p:spPr>
      </p:pic>
    </p:spTree>
    <p:extLst>
      <p:ext uri="{BB962C8B-B14F-4D97-AF65-F5344CB8AC3E}">
        <p14:creationId xmlns:p14="http://schemas.microsoft.com/office/powerpoint/2010/main" val="3604955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13EFA3A-EBA5-A975-ECFD-F384773A6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Job Composer Options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9FC4B4-B8BA-8715-ADEB-A9B89D608C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99"/>
          <a:stretch/>
        </p:blipFill>
        <p:spPr>
          <a:xfrm>
            <a:off x="1367790" y="1403991"/>
            <a:ext cx="9456420" cy="426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112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9AC70-3818-D797-CB8F-97B8E9411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Job Composer Script</a:t>
            </a:r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C72FCD6-3719-9483-CE57-CE2C14F1DF0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4794" y="1891945"/>
            <a:ext cx="5765006" cy="3517963"/>
          </a:xfrm>
          <a:noFill/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5995210-B3FF-57CE-5C89-601936E89B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Arial"/>
              </a:rPr>
              <a:t>Once you've added all of the options for your job, you can view the script template</a:t>
            </a:r>
          </a:p>
          <a:p>
            <a:r>
              <a:rPr lang="en-US" dirty="0">
                <a:cs typeface="Arial"/>
              </a:rPr>
              <a:t>You can edit this file using OnDemand’s built-in text editor</a:t>
            </a:r>
          </a:p>
        </p:txBody>
      </p:sp>
    </p:spTree>
    <p:extLst>
      <p:ext uri="{BB962C8B-B14F-4D97-AF65-F5344CB8AC3E}">
        <p14:creationId xmlns:p14="http://schemas.microsoft.com/office/powerpoint/2010/main" val="3572140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B4F4B-E307-91F6-0292-D90DB248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>
            <a:normAutofit/>
          </a:bodyPr>
          <a:lstStyle/>
          <a:p>
            <a:r>
              <a:rPr lang="en-US" dirty="0"/>
              <a:t>Demo: Using the Job Composer</a:t>
            </a:r>
          </a:p>
        </p:txBody>
      </p:sp>
    </p:spTree>
    <p:extLst>
      <p:ext uri="{BB962C8B-B14F-4D97-AF65-F5344CB8AC3E}">
        <p14:creationId xmlns:p14="http://schemas.microsoft.com/office/powerpoint/2010/main" val="1677375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6BCE7-CAF3-473F-EA40-7467D0FD1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AB407-F42E-FC79-3612-515384842D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656205"/>
            <a:ext cx="5181600" cy="13823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Open OnDemand allows you to open a terminal in your browser, no SSH required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EAA5EC-0B12-45D3-EEC6-EE6258CCEC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6019800" y="945209"/>
            <a:ext cx="5921767" cy="45851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7704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F45B275-0DF4-1A76-3450-182F41686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Terminal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1BB54B-06B9-A068-E963-5823749364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300"/>
          <a:stretch/>
        </p:blipFill>
        <p:spPr>
          <a:xfrm>
            <a:off x="1358295" y="1600085"/>
            <a:ext cx="9475410" cy="378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556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B4F4B-E307-91F6-0292-D90DB248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>
            <a:normAutofit/>
          </a:bodyPr>
          <a:lstStyle/>
          <a:p>
            <a:r>
              <a:rPr lang="en-US" dirty="0"/>
              <a:t>Interactive Applications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C0A807-7193-20CD-5CBA-8C87969735EB}"/>
              </a:ext>
            </a:extLst>
          </p:cNvPr>
          <p:cNvSpPr txBox="1"/>
          <p:nvPr/>
        </p:nvSpPr>
        <p:spPr>
          <a:xfrm>
            <a:off x="1047003" y="4857801"/>
            <a:ext cx="9184605" cy="461665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  <a:bevel/>
          </a:ln>
          <a:effectLst>
            <a:glow rad="70128">
              <a:srgbClr val="00B05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2"/>
              </a:rPr>
              <a:t>https://curc.readthedocs.io/en/latest/gateways/OnDemand.html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422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200"/>
              <a:t>RMACC Cyber Infrastructure Portal</a:t>
            </a:r>
            <a:endParaRPr sz="420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https://ask.cyberinfrastructure.org/c/rmacc/65</a:t>
            </a:r>
            <a:endParaRPr dirty="0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This forum provides an opportunity for RMACC members to converse amongst themselves and with the larger global research computing community.</a:t>
            </a:r>
            <a:endParaRPr dirty="0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The “go to” general Q&amp;A platform for the global research computing community - researchers, facilitators, research software engineers, CI engineers, sys admins and others.</a:t>
            </a:r>
            <a:endParaRPr dirty="0"/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6431" y="471632"/>
            <a:ext cx="2558021" cy="1112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60C34-2EA4-BD19-DE95-509FF3880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Interactive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74E63-951E-86F1-DEFF-19279B3D4B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294120" cy="407922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Arial"/>
              </a:rPr>
              <a:t>Interactive apps are comprised of built-in Graphical User Interfaces (GUIs) for many of the most popular research applications</a:t>
            </a:r>
          </a:p>
          <a:p>
            <a:r>
              <a:rPr lang="en-US" dirty="0">
                <a:cs typeface="Arial"/>
              </a:rPr>
              <a:t>Current Offerings Include:</a:t>
            </a:r>
          </a:p>
          <a:p>
            <a:pPr lvl="1"/>
            <a:r>
              <a:rPr lang="en-US" dirty="0" err="1">
                <a:cs typeface="Arial"/>
              </a:rPr>
              <a:t>Jupyter</a:t>
            </a:r>
            <a:r>
              <a:rPr lang="en-US" dirty="0">
                <a:cs typeface="Arial"/>
              </a:rPr>
              <a:t> Notebooks</a:t>
            </a:r>
          </a:p>
          <a:p>
            <a:pPr lvl="1"/>
            <a:r>
              <a:rPr lang="en-US" dirty="0">
                <a:cs typeface="Arial"/>
              </a:rPr>
              <a:t>Remote desktop (Core Desktop)</a:t>
            </a:r>
          </a:p>
          <a:p>
            <a:pPr lvl="1"/>
            <a:r>
              <a:rPr lang="en-US" dirty="0">
                <a:cs typeface="Arial"/>
              </a:rPr>
              <a:t>RStudio</a:t>
            </a:r>
          </a:p>
          <a:p>
            <a:pPr lvl="1"/>
            <a:r>
              <a:rPr lang="en-US" dirty="0">
                <a:cs typeface="Arial"/>
              </a:rPr>
              <a:t>MATLAB</a:t>
            </a:r>
          </a:p>
          <a:p>
            <a:pPr lvl="1"/>
            <a:r>
              <a:rPr lang="en-US" dirty="0">
                <a:cs typeface="Arial"/>
              </a:rPr>
              <a:t>VS Code-Server</a:t>
            </a:r>
          </a:p>
          <a:p>
            <a:pPr lvl="1"/>
            <a:r>
              <a:rPr lang="en-US" dirty="0">
                <a:cs typeface="Arial"/>
              </a:rPr>
              <a:t>…with more coming soon!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C3750B6-C762-83C5-BAA5-B21B3139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480" y="365125"/>
            <a:ext cx="2803899" cy="571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035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60C34-2EA4-BD19-DE95-509FF3880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7861183" cy="1325563"/>
          </a:xfrm>
        </p:spPr>
        <p:txBody>
          <a:bodyPr/>
          <a:lstStyle/>
          <a:p>
            <a:r>
              <a:rPr lang="en-US" dirty="0"/>
              <a:t>Interactive Apps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74E63-951E-86F1-DEFF-19279B3D4B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52797"/>
            <a:ext cx="9413147" cy="35517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cs typeface="Arial"/>
              </a:rPr>
              <a:t>Each app comes with two spawning options: </a:t>
            </a:r>
          </a:p>
          <a:p>
            <a:pPr lvl="1"/>
            <a:r>
              <a:rPr lang="en-US" sz="2800" dirty="0">
                <a:cs typeface="Arial"/>
              </a:rPr>
              <a:t>‘Custom’ allows you to spawn a session with customizable configurations</a:t>
            </a:r>
          </a:p>
          <a:p>
            <a:pPr lvl="2"/>
            <a:r>
              <a:rPr lang="en-US" sz="2400" u="sng" dirty="0">
                <a:cs typeface="Arial"/>
              </a:rPr>
              <a:t>If your configurations are incompatible, your job will not run!</a:t>
            </a:r>
          </a:p>
          <a:p>
            <a:pPr lvl="1"/>
            <a:r>
              <a:rPr lang="en-US" sz="2800" dirty="0">
                <a:cs typeface="Arial"/>
              </a:rPr>
              <a:t>‘Presets’ allows you to spawn a session with common, functional configurations</a:t>
            </a:r>
          </a:p>
          <a:p>
            <a:pPr lvl="2"/>
            <a:r>
              <a:rPr lang="en-US" sz="2400" dirty="0">
                <a:cs typeface="Arial"/>
              </a:rPr>
              <a:t>Works ‘out of the box’</a:t>
            </a:r>
          </a:p>
        </p:txBody>
      </p:sp>
    </p:spTree>
    <p:extLst>
      <p:ext uri="{BB962C8B-B14F-4D97-AF65-F5344CB8AC3E}">
        <p14:creationId xmlns:p14="http://schemas.microsoft.com/office/powerpoint/2010/main" val="41269629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C372F-07B8-6229-82A0-51C920B99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Application Inputs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08C349F-AAC2-0F63-E965-C23532794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792776"/>
              </p:ext>
            </p:extLst>
          </p:nvPr>
        </p:nvGraphicFramePr>
        <p:xfrm>
          <a:off x="773649" y="1690688"/>
          <a:ext cx="9922314" cy="4114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61157">
                  <a:extLst>
                    <a:ext uri="{9D8B030D-6E8A-4147-A177-3AD203B41FA5}">
                      <a16:colId xmlns:a16="http://schemas.microsoft.com/office/drawing/2014/main" val="1255088926"/>
                    </a:ext>
                  </a:extLst>
                </a:gridCol>
                <a:gridCol w="4961157">
                  <a:extLst>
                    <a:ext uri="{9D8B030D-6E8A-4147-A177-3AD203B41FA5}">
                      <a16:colId xmlns:a16="http://schemas.microsoft.com/office/drawing/2014/main" val="1129968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518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Possible options are Alpine and Blanca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657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account you would like to use: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Standard CU Boulder value → “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ucb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-general”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Standard CSU value → “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csu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-general”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Standard RMACC value → “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rmacc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-general”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Standard AMC value → “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amc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-general”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 use project allocations e.g. “ucbXXX_asc1”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585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Partition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Specifies a particular node type to use e.g. “</a:t>
                      </a:r>
                      <a:r>
                        <a:rPr lang="en-US" sz="1400" dirty="0" err="1"/>
                        <a:t>ahub</a:t>
                      </a:r>
                      <a:r>
                        <a:rPr lang="en-US" sz="1400" dirty="0"/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835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cores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The number of physical CPU cores for the job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38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Memory [GB]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The total amount of memory allocated for the Job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013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QoS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Quality of Service (QoS) constrains or modifies certain job characteristics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52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The duration of the job, in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207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88592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A934C-BD6B-FC43-84FF-E5422E472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Sessions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6603F-AC35-6553-C051-3D469F550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9085" y="1684014"/>
            <a:ext cx="5626915" cy="4288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cs typeface="Arial"/>
              </a:rPr>
              <a:t>You can spawn a </a:t>
            </a:r>
            <a:r>
              <a:rPr lang="en-US" sz="2400" dirty="0" err="1">
                <a:cs typeface="Arial"/>
              </a:rPr>
              <a:t>Jupyter</a:t>
            </a:r>
            <a:r>
              <a:rPr lang="en-US" sz="2400" dirty="0">
                <a:cs typeface="Arial"/>
              </a:rPr>
              <a:t> Notebook using </a:t>
            </a:r>
            <a:r>
              <a:rPr lang="en-US" sz="2400" dirty="0" err="1">
                <a:cs typeface="Arial"/>
              </a:rPr>
              <a:t>JupyterLab</a:t>
            </a:r>
            <a:r>
              <a:rPr lang="en-US" sz="2400" dirty="0">
                <a:cs typeface="Arial"/>
              </a:rPr>
              <a:t> or </a:t>
            </a:r>
            <a:r>
              <a:rPr lang="en-US" sz="2400" dirty="0" err="1">
                <a:cs typeface="Arial"/>
              </a:rPr>
              <a:t>Jupyter</a:t>
            </a:r>
            <a:r>
              <a:rPr lang="en-US" sz="2400" dirty="0">
                <a:cs typeface="Arial"/>
              </a:rPr>
              <a:t> Notebook</a:t>
            </a:r>
          </a:p>
          <a:p>
            <a:r>
              <a:rPr lang="en-US" sz="2400" dirty="0">
                <a:cs typeface="Arial"/>
              </a:rPr>
              <a:t>If you want to use a custom environment, you must create a </a:t>
            </a:r>
            <a:r>
              <a:rPr lang="en-US" sz="2400" dirty="0" err="1">
                <a:cs typeface="Arial"/>
              </a:rPr>
              <a:t>Jupyter</a:t>
            </a:r>
            <a:r>
              <a:rPr lang="en-US" sz="2400" dirty="0">
                <a:cs typeface="Arial"/>
              </a:rPr>
              <a:t> Kernel</a:t>
            </a:r>
          </a:p>
          <a:p>
            <a:pPr lvl="1"/>
            <a:r>
              <a:rPr lang="en-US" sz="2000" dirty="0">
                <a:cs typeface="Arial"/>
                <a:hlinkClick r:id="rId2"/>
              </a:rPr>
              <a:t>https://curc.readthedocs.io/en/latest/gateways/jupyterhub.html?#creating-your-own-custom-jupyter-kernel</a:t>
            </a:r>
            <a:r>
              <a:rPr lang="en-US" sz="2000" dirty="0">
                <a:cs typeface="Arial"/>
              </a:rPr>
              <a:t> </a:t>
            </a:r>
          </a:p>
          <a:p>
            <a:pPr lvl="1"/>
            <a:r>
              <a:rPr lang="en-US" sz="2000" dirty="0">
                <a:cs typeface="Arial"/>
              </a:rPr>
              <a:t>Easiest to do with a </a:t>
            </a:r>
            <a:r>
              <a:rPr lang="en-US" sz="2000" dirty="0" err="1">
                <a:cs typeface="Arial"/>
              </a:rPr>
              <a:t>conda</a:t>
            </a:r>
            <a:r>
              <a:rPr lang="en-US" sz="2000" dirty="0">
                <a:cs typeface="Arial"/>
              </a:rPr>
              <a:t> environment</a:t>
            </a:r>
          </a:p>
          <a:p>
            <a:r>
              <a:rPr lang="en-US" sz="2400" dirty="0">
                <a:cs typeface="Arial"/>
              </a:rPr>
              <a:t>One can access a single Alpine GPU via the “Custom” application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EF0124-7152-8D62-EC60-607089FF7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776" y="1542404"/>
            <a:ext cx="4959024" cy="43624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409785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B4F4B-E307-91F6-0292-D90DB248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>
            <a:normAutofit/>
          </a:bodyPr>
          <a:lstStyle/>
          <a:p>
            <a:r>
              <a:rPr lang="en-US" sz="5700" dirty="0"/>
              <a:t>Demo: </a:t>
            </a:r>
            <a:r>
              <a:rPr lang="en-US" sz="5700" dirty="0" err="1"/>
              <a:t>Jupyter</a:t>
            </a:r>
            <a:r>
              <a:rPr lang="en-US" sz="5700" dirty="0"/>
              <a:t> Session</a:t>
            </a:r>
          </a:p>
        </p:txBody>
      </p:sp>
    </p:spTree>
    <p:extLst>
      <p:ext uri="{BB962C8B-B14F-4D97-AF65-F5344CB8AC3E}">
        <p14:creationId xmlns:p14="http://schemas.microsoft.com/office/powerpoint/2010/main" val="42829212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A934C-BD6B-FC43-84FF-E5422E472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Desktop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6603F-AC35-6553-C051-3D469F550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3006" y="1825625"/>
            <a:ext cx="5566794" cy="407922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Arial"/>
              </a:rPr>
              <a:t>A remote desktop i.e. an interactive desktop</a:t>
            </a:r>
          </a:p>
          <a:p>
            <a:r>
              <a:rPr lang="en-US" dirty="0">
                <a:cs typeface="Arial"/>
              </a:rPr>
              <a:t>Ran on their own compute nodes (not Alpine or Blanca)</a:t>
            </a:r>
          </a:p>
          <a:p>
            <a:r>
              <a:rPr lang="en-US" dirty="0">
                <a:cs typeface="Arial"/>
              </a:rPr>
              <a:t>All jobs are launched on shared GPUs</a:t>
            </a:r>
          </a:p>
          <a:p>
            <a:pPr lvl="1"/>
            <a:r>
              <a:rPr lang="en-US" u="sng" dirty="0">
                <a:cs typeface="Arial"/>
              </a:rPr>
              <a:t>Not meant for serious GPU workflows!</a:t>
            </a:r>
          </a:p>
          <a:p>
            <a:r>
              <a:rPr lang="en-US" b="1" dirty="0">
                <a:cs typeface="Arial"/>
              </a:rPr>
              <a:t>Very useful for running GUI based software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DC61B5-4420-CDEB-1AC7-1D3F5279F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2" y="1878965"/>
            <a:ext cx="5744988" cy="32644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330151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B4F4B-E307-91F6-0292-D90DB248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>
            <a:normAutofit/>
          </a:bodyPr>
          <a:lstStyle/>
          <a:p>
            <a:r>
              <a:rPr lang="en-US" sz="5700" dirty="0"/>
              <a:t>Demo: Core Desktop</a:t>
            </a:r>
          </a:p>
        </p:txBody>
      </p:sp>
    </p:spTree>
    <p:extLst>
      <p:ext uri="{BB962C8B-B14F-4D97-AF65-F5344CB8AC3E}">
        <p14:creationId xmlns:p14="http://schemas.microsoft.com/office/powerpoint/2010/main" val="42231075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A934C-BD6B-FC43-84FF-E5422E472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RStudio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6603F-AC35-6553-C051-3D469F550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561" y="1825625"/>
            <a:ext cx="5805182" cy="40792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Arial"/>
              </a:rPr>
              <a:t>Allows you to use RStudio, an Integrated Development Environment (IDE) for R</a:t>
            </a:r>
          </a:p>
          <a:p>
            <a:r>
              <a:rPr lang="en-US" dirty="0">
                <a:cs typeface="Arial"/>
              </a:rPr>
              <a:t>Currently in a Beta phase</a:t>
            </a:r>
          </a:p>
          <a:p>
            <a:pPr lvl="1"/>
            <a:r>
              <a:rPr lang="en-US" dirty="0">
                <a:cs typeface="Arial"/>
              </a:rPr>
              <a:t>Quirks may pop up </a:t>
            </a:r>
          </a:p>
          <a:p>
            <a:r>
              <a:rPr lang="en-US" dirty="0">
                <a:cs typeface="Arial"/>
              </a:rPr>
              <a:t>Ran inside an </a:t>
            </a:r>
            <a:r>
              <a:rPr lang="en-US" dirty="0" err="1">
                <a:cs typeface="Arial"/>
              </a:rPr>
              <a:t>Apptainer</a:t>
            </a:r>
            <a:r>
              <a:rPr lang="en-US" dirty="0">
                <a:cs typeface="Arial"/>
              </a:rPr>
              <a:t> container</a:t>
            </a:r>
          </a:p>
          <a:p>
            <a:pPr lvl="1"/>
            <a:r>
              <a:rPr lang="en-US" dirty="0">
                <a:cs typeface="Arial"/>
              </a:rPr>
              <a:t>Most R libraries are easily installable, but some may fail</a:t>
            </a:r>
          </a:p>
          <a:p>
            <a:pPr lvl="2"/>
            <a:r>
              <a:rPr lang="en-US" dirty="0">
                <a:cs typeface="Arial"/>
              </a:rPr>
              <a:t>We can help, just reach out to us! </a:t>
            </a:r>
          </a:p>
          <a:p>
            <a:pPr lvl="1"/>
            <a:endParaRPr lang="en-US" dirty="0">
              <a:cs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5CBFC6-120E-FC57-6E36-AAEFFE79C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638" y="600262"/>
            <a:ext cx="4668162" cy="49928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60183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B4F4B-E307-91F6-0292-D90DB248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>
            <a:normAutofit/>
          </a:bodyPr>
          <a:lstStyle/>
          <a:p>
            <a:r>
              <a:rPr lang="en-US" dirty="0"/>
              <a:t>Demo: RStudio</a:t>
            </a:r>
          </a:p>
        </p:txBody>
      </p:sp>
    </p:spTree>
    <p:extLst>
      <p:ext uri="{BB962C8B-B14F-4D97-AF65-F5344CB8AC3E}">
        <p14:creationId xmlns:p14="http://schemas.microsoft.com/office/powerpoint/2010/main" val="5709498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A934C-BD6B-FC43-84FF-E5422E472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6603F-AC35-6553-C051-3D469F550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339" y="1825625"/>
            <a:ext cx="5654180" cy="40792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Arial"/>
              </a:rPr>
              <a:t>Launches a MATLAB GUI using Core Desktop</a:t>
            </a:r>
          </a:p>
          <a:p>
            <a:pPr lvl="1"/>
            <a:r>
              <a:rPr lang="en-US" dirty="0">
                <a:cs typeface="Arial"/>
              </a:rPr>
              <a:t>Same setup as Core Desktop</a:t>
            </a:r>
          </a:p>
          <a:p>
            <a:r>
              <a:rPr lang="en-US" u="sng" dirty="0">
                <a:cs typeface="Arial"/>
              </a:rPr>
              <a:t>Not meant for serious workflows!</a:t>
            </a:r>
          </a:p>
          <a:p>
            <a:r>
              <a:rPr lang="en-US" dirty="0">
                <a:cs typeface="Arial"/>
              </a:rPr>
              <a:t>Several MATLAB versions are available </a:t>
            </a:r>
          </a:p>
          <a:p>
            <a:pPr lvl="1"/>
            <a:r>
              <a:rPr lang="en-US" dirty="0">
                <a:cs typeface="Arial"/>
              </a:rPr>
              <a:t>Using the default R2021b can improve load times (locally installed)</a:t>
            </a:r>
          </a:p>
          <a:p>
            <a:pPr lvl="1"/>
            <a:endParaRPr lang="en-US" dirty="0"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1CDE39-004F-2390-9147-31A34C6D3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274" y="1027906"/>
            <a:ext cx="5039196" cy="45597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5175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B0091-5732-A54C-9BAF-B0F38812C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C0251-118D-9A4A-BA72-225872DF4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969"/>
            <a:ext cx="10515600" cy="416312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lvl="1"/>
            <a:endParaRPr lang="en-US" dirty="0"/>
          </a:p>
          <a:p>
            <a:r>
              <a:rPr lang="en-US" dirty="0"/>
              <a:t>About Open OnDemand</a:t>
            </a:r>
          </a:p>
          <a:p>
            <a:pPr lvl="1"/>
            <a:r>
              <a:rPr lang="en-US" dirty="0">
                <a:cs typeface="Arial"/>
              </a:rPr>
              <a:t>What is ACCESS-CI?</a:t>
            </a:r>
          </a:p>
          <a:p>
            <a:r>
              <a:rPr lang="en-US" dirty="0">
                <a:cs typeface="Arial"/>
              </a:rPr>
              <a:t>How to log in to Open OnDemand</a:t>
            </a:r>
          </a:p>
          <a:p>
            <a:r>
              <a:rPr lang="en-US" dirty="0">
                <a:cs typeface="Arial"/>
              </a:rPr>
              <a:t>Features of Open OnDemand</a:t>
            </a:r>
          </a:p>
          <a:p>
            <a:pPr lvl="1"/>
            <a:r>
              <a:rPr lang="en-US" dirty="0">
                <a:cs typeface="Arial"/>
              </a:rPr>
              <a:t>Using the Shell</a:t>
            </a:r>
          </a:p>
          <a:p>
            <a:pPr lvl="1"/>
            <a:r>
              <a:rPr lang="en-US" dirty="0">
                <a:cs typeface="Arial"/>
              </a:rPr>
              <a:t>File Transfer</a:t>
            </a:r>
          </a:p>
          <a:p>
            <a:pPr lvl="1"/>
            <a:r>
              <a:rPr lang="en-US" dirty="0">
                <a:cs typeface="Arial"/>
              </a:rPr>
              <a:t>Job Monitoring and Composer</a:t>
            </a:r>
          </a:p>
          <a:p>
            <a:r>
              <a:rPr lang="en-US" dirty="0">
                <a:cs typeface="Arial"/>
              </a:rPr>
              <a:t>Interactive Applications</a:t>
            </a:r>
          </a:p>
          <a:p>
            <a:pPr lvl="1"/>
            <a:r>
              <a:rPr lang="en-US" dirty="0">
                <a:cs typeface="Arial"/>
              </a:rPr>
              <a:t>Demos!</a:t>
            </a:r>
          </a:p>
        </p:txBody>
      </p:sp>
    </p:spTree>
    <p:extLst>
      <p:ext uri="{BB962C8B-B14F-4D97-AF65-F5344CB8AC3E}">
        <p14:creationId xmlns:p14="http://schemas.microsoft.com/office/powerpoint/2010/main" val="708533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B4F4B-E307-91F6-0292-D90DB248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>
            <a:normAutofit/>
          </a:bodyPr>
          <a:lstStyle/>
          <a:p>
            <a:r>
              <a:rPr lang="en-US" dirty="0"/>
              <a:t>Demo: MATLAB</a:t>
            </a:r>
          </a:p>
        </p:txBody>
      </p:sp>
    </p:spTree>
    <p:extLst>
      <p:ext uri="{BB962C8B-B14F-4D97-AF65-F5344CB8AC3E}">
        <p14:creationId xmlns:p14="http://schemas.microsoft.com/office/powerpoint/2010/main" val="15942955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A934C-BD6B-FC43-84FF-E5422E472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Code-Server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6603F-AC35-6553-C051-3D469F550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339" y="1825625"/>
            <a:ext cx="5654180" cy="40792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Arial"/>
              </a:rPr>
              <a:t>Launches Visual Studio (VS) Code in your browser</a:t>
            </a:r>
          </a:p>
          <a:p>
            <a:pPr lvl="1"/>
            <a:r>
              <a:rPr lang="en-US" dirty="0">
                <a:cs typeface="Arial"/>
              </a:rPr>
              <a:t>Uses the software Code-Server</a:t>
            </a:r>
          </a:p>
          <a:p>
            <a:pPr lvl="2"/>
            <a:r>
              <a:rPr lang="en-US" dirty="0">
                <a:cs typeface="Arial"/>
              </a:rPr>
              <a:t>Contains a majority of standard VS Code functionality</a:t>
            </a:r>
          </a:p>
          <a:p>
            <a:r>
              <a:rPr lang="en-US" dirty="0">
                <a:cs typeface="Arial"/>
              </a:rPr>
              <a:t>Downloading extensions may have to be done differently</a:t>
            </a:r>
          </a:p>
          <a:p>
            <a:pPr lvl="1"/>
            <a:r>
              <a:rPr lang="en-US" dirty="0">
                <a:cs typeface="Arial"/>
                <a:hlinkClick r:id="rId2"/>
              </a:rPr>
              <a:t>https://curc.readthedocs.io/en/latest/gateways/OnDemand.html#installing-vs-code-server-extensions</a:t>
            </a:r>
            <a:r>
              <a:rPr lang="en-US" dirty="0">
                <a:cs typeface="Arial"/>
              </a:rPr>
              <a:t> </a:t>
            </a:r>
          </a:p>
          <a:p>
            <a:endParaRPr lang="en-US" dirty="0">
              <a:cs typeface="Arial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5FC5E30-2F7B-18A0-17F3-1B25AFE0A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932" y="270934"/>
            <a:ext cx="4305729" cy="576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325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B4F4B-E307-91F6-0292-D90DB248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>
            <a:normAutofit/>
          </a:bodyPr>
          <a:lstStyle/>
          <a:p>
            <a:r>
              <a:rPr lang="en-US" dirty="0"/>
              <a:t>Demo: VS Code-Server</a:t>
            </a:r>
          </a:p>
        </p:txBody>
      </p:sp>
    </p:spTree>
    <p:extLst>
      <p:ext uri="{BB962C8B-B14F-4D97-AF65-F5344CB8AC3E}">
        <p14:creationId xmlns:p14="http://schemas.microsoft.com/office/powerpoint/2010/main" val="8961636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7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Review: Learning Goals</a:t>
            </a:r>
            <a:endParaRPr/>
          </a:p>
        </p:txBody>
      </p:sp>
      <p:sp>
        <p:nvSpPr>
          <p:cNvPr id="891" name="Google Shape;891;p7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strike="sngStrike" dirty="0"/>
              <a:t>About Open OnDemand</a:t>
            </a:r>
          </a:p>
          <a:p>
            <a:pPr lvl="1"/>
            <a:r>
              <a:rPr lang="en-US" strike="sngStrike" dirty="0">
                <a:cs typeface="Arial"/>
              </a:rPr>
              <a:t>What is ACCESS-CI?</a:t>
            </a:r>
          </a:p>
          <a:p>
            <a:r>
              <a:rPr lang="en-US" strike="sngStrike" dirty="0">
                <a:cs typeface="Arial"/>
              </a:rPr>
              <a:t>How to log in to Open OnDemand</a:t>
            </a:r>
          </a:p>
          <a:p>
            <a:r>
              <a:rPr lang="en-US" strike="sngStrike" dirty="0">
                <a:cs typeface="Arial"/>
              </a:rPr>
              <a:t>Features of Open OnDemand</a:t>
            </a:r>
          </a:p>
          <a:p>
            <a:pPr lvl="1"/>
            <a:r>
              <a:rPr lang="en-US" strike="sngStrike" dirty="0">
                <a:cs typeface="Arial"/>
              </a:rPr>
              <a:t>Using the Shell</a:t>
            </a:r>
          </a:p>
          <a:p>
            <a:pPr lvl="1"/>
            <a:r>
              <a:rPr lang="en-US" strike="sngStrike" dirty="0">
                <a:cs typeface="Arial"/>
              </a:rPr>
              <a:t>File Transfer</a:t>
            </a:r>
          </a:p>
          <a:p>
            <a:pPr lvl="1"/>
            <a:r>
              <a:rPr lang="en-US" strike="sngStrike" dirty="0">
                <a:cs typeface="Arial"/>
              </a:rPr>
              <a:t>Job Monitoring and Composer</a:t>
            </a:r>
          </a:p>
          <a:p>
            <a:r>
              <a:rPr lang="en-US" strike="sngStrike" dirty="0">
                <a:cs typeface="Arial"/>
              </a:rPr>
              <a:t>Interactive Applications</a:t>
            </a:r>
          </a:p>
          <a:p>
            <a:pPr lvl="1"/>
            <a:r>
              <a:rPr lang="en-US" strike="sngStrike" dirty="0">
                <a:cs typeface="Arial"/>
              </a:rPr>
              <a:t>Demos!</a:t>
            </a:r>
          </a:p>
        </p:txBody>
      </p:sp>
      <p:sp>
        <p:nvSpPr>
          <p:cNvPr id="892" name="Google Shape;892;p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7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Questions?</a:t>
            </a:r>
            <a:endParaRPr dirty="0"/>
          </a:p>
        </p:txBody>
      </p:sp>
      <p:sp>
        <p:nvSpPr>
          <p:cNvPr id="907" name="Google Shape;907;p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DED913-7568-7C3D-9DE3-C32D95425829}"/>
              </a:ext>
            </a:extLst>
          </p:cNvPr>
          <p:cNvSpPr txBox="1"/>
          <p:nvPr/>
        </p:nvSpPr>
        <p:spPr>
          <a:xfrm>
            <a:off x="457200" y="5326030"/>
            <a:ext cx="1089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CURC User Policies: </a:t>
            </a:r>
            <a:r>
              <a:rPr lang="en-US" dirty="0">
                <a:hlinkClick r:id="rId3"/>
              </a:rPr>
              <a:t>https://curc.readthedocs.io/en/latest/additional-resources/policies.html?highlight=policies#curc-user-policies</a:t>
            </a: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Survey and feedback</a:t>
            </a:r>
            <a:endParaRPr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D070C-2D20-3027-7FE7-B0906E829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OnDemand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E0686-96EB-B84F-1D86-D5929E1A9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Open OnDemand is an NSF-funded open-source HPC portal based on the Ohio Supercomputing Center's original OnDemand portal</a:t>
            </a:r>
          </a:p>
          <a:p>
            <a:r>
              <a:rPr lang="en-US" dirty="0">
                <a:ea typeface="+mn-lt"/>
                <a:cs typeface="+mn-lt"/>
              </a:rPr>
              <a:t>Enables web access to HPC resources, including:</a:t>
            </a:r>
            <a:endParaRPr lang="en-US" dirty="0">
              <a:cs typeface="Arial" panose="020B0604020202020204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Easy file management</a:t>
            </a:r>
            <a:endParaRPr lang="en-US" dirty="0">
              <a:cs typeface="Arial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Command-line shell access</a:t>
            </a:r>
            <a:endParaRPr lang="en-US" dirty="0">
              <a:cs typeface="Arial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Job management and monitoring across different batch servers and resource managers</a:t>
            </a:r>
            <a:endParaRPr lang="en-US" dirty="0">
              <a:cs typeface="Arial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Graphical desktop environments and desktop applications</a:t>
            </a:r>
            <a:endParaRPr lang="en-US" dirty="0"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726B3-1C1F-D2EF-4C7A-D643D2C3F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8713" y="560164"/>
            <a:ext cx="2624138" cy="65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52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D070C-2D20-3027-7FE7-B0906E829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Open OnDemand (at CURC)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E0686-96EB-B84F-1D86-D5929E1A9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cs typeface="Arial"/>
              </a:rPr>
              <a:t>Open OnDemand provides a browser-based interface to interact with Alpine and Blanca!</a:t>
            </a:r>
          </a:p>
          <a:p>
            <a:r>
              <a:rPr lang="en-US" dirty="0">
                <a:cs typeface="Arial"/>
              </a:rPr>
              <a:t>All CURC users can access Open OnDemand</a:t>
            </a:r>
          </a:p>
          <a:p>
            <a:pPr lvl="1"/>
            <a:r>
              <a:rPr lang="en-US" dirty="0">
                <a:cs typeface="Arial"/>
              </a:rPr>
              <a:t>CU Users: </a:t>
            </a:r>
            <a:r>
              <a:rPr lang="en-US" dirty="0">
                <a:cs typeface="Arial"/>
                <a:hlinkClick r:id="rId3"/>
              </a:rPr>
              <a:t>https://ondemand.rc.colorado.edu/</a:t>
            </a:r>
            <a:r>
              <a:rPr lang="en-US" dirty="0">
                <a:cs typeface="Arial"/>
              </a:rPr>
              <a:t> </a:t>
            </a:r>
          </a:p>
          <a:p>
            <a:pPr lvl="1"/>
            <a:r>
              <a:rPr lang="en-US" dirty="0">
                <a:cs typeface="Arial"/>
              </a:rPr>
              <a:t>CSU, AMC, RMACC users: </a:t>
            </a:r>
            <a:r>
              <a:rPr lang="en-US" dirty="0">
                <a:cs typeface="Arial"/>
                <a:hlinkClick r:id="rId4"/>
              </a:rPr>
              <a:t>https://ondemand-rmacc.rc.colorado.edu</a:t>
            </a:r>
            <a:endParaRPr lang="en-US" dirty="0">
              <a:cs typeface="Arial"/>
            </a:endParaRPr>
          </a:p>
          <a:p>
            <a:r>
              <a:rPr lang="en-US" dirty="0">
                <a:cs typeface="Arial"/>
              </a:rPr>
              <a:t>Notable Features:</a:t>
            </a:r>
          </a:p>
          <a:p>
            <a:pPr lvl="1"/>
            <a:r>
              <a:rPr lang="en-US" dirty="0">
                <a:cs typeface="Arial"/>
              </a:rPr>
              <a:t>SSH-free terminal access</a:t>
            </a:r>
          </a:p>
          <a:p>
            <a:pPr lvl="1"/>
            <a:r>
              <a:rPr lang="en-US" dirty="0">
                <a:cs typeface="Arial"/>
              </a:rPr>
              <a:t>Remote desktop</a:t>
            </a:r>
          </a:p>
          <a:p>
            <a:pPr lvl="1"/>
            <a:r>
              <a:rPr lang="en-US" dirty="0" err="1">
                <a:cs typeface="Arial"/>
              </a:rPr>
              <a:t>Jupyter</a:t>
            </a:r>
            <a:r>
              <a:rPr lang="en-US" dirty="0">
                <a:cs typeface="Arial"/>
              </a:rPr>
              <a:t> Notebooks</a:t>
            </a:r>
          </a:p>
          <a:p>
            <a:pPr lvl="1"/>
            <a:r>
              <a:rPr lang="en-US" dirty="0">
                <a:cs typeface="Arial"/>
              </a:rPr>
              <a:t>RStudio</a:t>
            </a:r>
          </a:p>
          <a:p>
            <a:pPr lvl="1"/>
            <a:r>
              <a:rPr lang="en-US" dirty="0">
                <a:cs typeface="Arial"/>
              </a:rPr>
              <a:t>MATLAB </a:t>
            </a:r>
          </a:p>
          <a:p>
            <a:endParaRPr lang="en-US" dirty="0"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726B3-1C1F-D2EF-4C7A-D643D2C3F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607" y="618887"/>
            <a:ext cx="2624138" cy="65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04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C6827-9206-ACEB-9C93-8507AC282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ACCESS-CI (RMACC Users Only)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D5CEA-5129-ADCC-D85D-22008BA4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3000" dirty="0"/>
              <a:t>ACCESS-CI provides:</a:t>
            </a:r>
          </a:p>
          <a:p>
            <a:pPr lvl="1"/>
            <a:r>
              <a:rPr lang="en-US" sz="2600" dirty="0"/>
              <a:t>Allocations</a:t>
            </a:r>
          </a:p>
          <a:p>
            <a:pPr lvl="1"/>
            <a:r>
              <a:rPr lang="en-US" sz="2600" dirty="0"/>
              <a:t>Support</a:t>
            </a:r>
          </a:p>
          <a:p>
            <a:pPr lvl="1"/>
            <a:r>
              <a:rPr lang="en-US" sz="2600" dirty="0"/>
              <a:t>Operations </a:t>
            </a:r>
          </a:p>
          <a:p>
            <a:pPr lvl="1"/>
            <a:r>
              <a:rPr lang="en-US" sz="2600" dirty="0"/>
              <a:t>Metrics</a:t>
            </a:r>
          </a:p>
          <a:p>
            <a:r>
              <a:rPr lang="en-US" sz="3000" dirty="0"/>
              <a:t>Supports CURC by managing RMACC users</a:t>
            </a:r>
          </a:p>
          <a:p>
            <a:r>
              <a:rPr lang="en-US" sz="2600" dirty="0"/>
              <a:t>Get an ACCESS-CI Account: </a:t>
            </a:r>
            <a:r>
              <a:rPr lang="en-US" sz="2600" dirty="0">
                <a:hlinkClick r:id="rId3"/>
              </a:rPr>
              <a:t>https://identity.access-ci.org/new-user.html</a:t>
            </a:r>
            <a:r>
              <a:rPr lang="en-US" sz="2600" dirty="0"/>
              <a:t> </a:t>
            </a:r>
          </a:p>
          <a:p>
            <a:pPr lvl="1"/>
            <a:endParaRPr lang="en-US" sz="2600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1F64B2A-9EC3-AE23-1C79-7C7D482C5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431542"/>
            <a:ext cx="5181600" cy="19949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94045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C6827-9206-ACEB-9C93-8507AC282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ACCESS-CI (RMACC Users Only)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D5CEA-5129-ADCC-D85D-22008BA4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sz="3000" dirty="0"/>
              <a:t>Once you have an ACCESS-CI Account, reach out to us with the following information: </a:t>
            </a:r>
          </a:p>
          <a:p>
            <a:pPr lvl="1"/>
            <a:r>
              <a:rPr lang="en-US" sz="2200" dirty="0"/>
              <a:t>Your ACCESS-CI username</a:t>
            </a:r>
          </a:p>
          <a:p>
            <a:pPr lvl="1"/>
            <a:r>
              <a:rPr lang="en-US" sz="2200" dirty="0"/>
              <a:t>Your institutional affiliation</a:t>
            </a:r>
          </a:p>
          <a:p>
            <a:pPr lvl="1"/>
            <a:r>
              <a:rPr lang="en-US" sz="2200" dirty="0"/>
              <a:t>Your role </a:t>
            </a:r>
          </a:p>
          <a:p>
            <a:pPr lvl="1"/>
            <a:r>
              <a:rPr lang="en-US" sz="2200" dirty="0"/>
              <a:t>Your department</a:t>
            </a:r>
          </a:p>
          <a:p>
            <a:pPr lvl="1"/>
            <a:r>
              <a:rPr lang="en-US" sz="2200" dirty="0"/>
              <a:t>Your first and last name</a:t>
            </a:r>
          </a:p>
          <a:p>
            <a:pPr lvl="1"/>
            <a:r>
              <a:rPr lang="en-US" sz="2200" dirty="0"/>
              <a:t>Your preferred email address</a:t>
            </a:r>
          </a:p>
          <a:p>
            <a:r>
              <a:rPr lang="en-US" sz="3000" dirty="0"/>
              <a:t>We will provision you an account!</a:t>
            </a:r>
          </a:p>
          <a:p>
            <a:pPr lvl="1"/>
            <a:endParaRPr lang="en-US" sz="2600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1F64B2A-9EC3-AE23-1C79-7C7D482C5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867782"/>
            <a:ext cx="5181600" cy="19949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69681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B4F4B-E307-91F6-0292-D90DB248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>
            <a:normAutofit/>
          </a:bodyPr>
          <a:lstStyle/>
          <a:p>
            <a:r>
              <a:rPr lang="en-US" dirty="0"/>
              <a:t>Logging in to Open OnDemand</a:t>
            </a:r>
          </a:p>
        </p:txBody>
      </p:sp>
    </p:spTree>
    <p:extLst>
      <p:ext uri="{BB962C8B-B14F-4D97-AF65-F5344CB8AC3E}">
        <p14:creationId xmlns:p14="http://schemas.microsoft.com/office/powerpoint/2010/main" val="391519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RC_wide" id="{7961C4E4-B50E-A44A-BFCF-4F23BEDC646B}" vid="{33C72D18-F0BF-7748-95B3-476F86C80B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1519f9a-9d6a-41c1-afc9-552e4069f82f">
      <UserInfo>
        <DisplayName>Layla Freeborn</DisplayName>
        <AccountId>67</AccountId>
        <AccountType/>
      </UserInfo>
      <UserInfo>
        <DisplayName>Andrew Monaghan</DisplayName>
        <AccountId>21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7" ma:contentTypeDescription="Create a new document." ma:contentTypeScope="" ma:versionID="50749f90ae4eae1d278f67091c14627e">
  <xsd:schema xmlns:xsd="http://www.w3.org/2001/XMLSchema" xmlns:xs="http://www.w3.org/2001/XMLSchema" xmlns:p="http://schemas.microsoft.com/office/2006/metadata/properties" xmlns:ns2="7e49f7d3-8802-46ca-9604-495ce27f67f4" xmlns:ns3="a1519f9a-9d6a-41c1-afc9-552e4069f82f" targetNamespace="http://schemas.microsoft.com/office/2006/metadata/properties" ma:root="true" ma:fieldsID="4c1e1707a2d65fc0da83c6baef1e95c1" ns2:_="" ns3:_="">
    <xsd:import namespace="7e49f7d3-8802-46ca-9604-495ce27f67f4"/>
    <xsd:import namespace="a1519f9a-9d6a-41c1-afc9-552e4069f82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F052062-606F-43D5-8855-61E130C876A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35CE14C-17A1-4E78-B1A8-4C1D8EE0A4B6}">
  <ds:schemaRefs>
    <ds:schemaRef ds:uri="a1519f9a-9d6a-41c1-afc9-552e4069f82f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0C3A87B-3729-413F-9291-91BAE8A66B0D}">
  <ds:schemaRefs>
    <ds:schemaRef ds:uri="7e49f7d3-8802-46ca-9604-495ce27f67f4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215</TotalTime>
  <Words>1449</Words>
  <Application>Microsoft Macintosh PowerPoint</Application>
  <PresentationFormat>Widescreen</PresentationFormat>
  <Paragraphs>231</Paragraphs>
  <Slides>45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Arial Black</vt:lpstr>
      <vt:lpstr>Calibri</vt:lpstr>
      <vt:lpstr>Office Theme</vt:lpstr>
      <vt:lpstr>Alpine in your Browser: The Open OnDemand Gateway</vt:lpstr>
      <vt:lpstr>Alpine in your Browser! The Open OnDemand Gateway</vt:lpstr>
      <vt:lpstr>RMACC Cyber Infrastructure Portal</vt:lpstr>
      <vt:lpstr>Agenda</vt:lpstr>
      <vt:lpstr>Open OnDemand</vt:lpstr>
      <vt:lpstr>Open OnDemand (at CURC)</vt:lpstr>
      <vt:lpstr>ACCESS-CI (RMACC Users Only)</vt:lpstr>
      <vt:lpstr>ACCESS-CI (RMACC Users Only)</vt:lpstr>
      <vt:lpstr>Logging in to Open OnDemand</vt:lpstr>
      <vt:lpstr>Logging In</vt:lpstr>
      <vt:lpstr>Logging In (RMACC Users Only)</vt:lpstr>
      <vt:lpstr>Logging In (cont.)</vt:lpstr>
      <vt:lpstr>Logging In</vt:lpstr>
      <vt:lpstr>Demo: Logging in to Open OnDemand</vt:lpstr>
      <vt:lpstr>Features of Open OnDemand</vt:lpstr>
      <vt:lpstr>OnDemand Home Page</vt:lpstr>
      <vt:lpstr>Files</vt:lpstr>
      <vt:lpstr>Files Management</vt:lpstr>
      <vt:lpstr>Demo: File Transfer</vt:lpstr>
      <vt:lpstr>Jobs</vt:lpstr>
      <vt:lpstr>Active Jobs</vt:lpstr>
      <vt:lpstr>Active Jobs (cont.)</vt:lpstr>
      <vt:lpstr>Job Composer</vt:lpstr>
      <vt:lpstr>Job Composer Options</vt:lpstr>
      <vt:lpstr>Job Composer Script</vt:lpstr>
      <vt:lpstr>Demo: Using the Job Composer</vt:lpstr>
      <vt:lpstr>Clusters</vt:lpstr>
      <vt:lpstr>Terminal</vt:lpstr>
      <vt:lpstr>Interactive Applications</vt:lpstr>
      <vt:lpstr>Interactive Apps</vt:lpstr>
      <vt:lpstr>Interactive Apps (cont.)</vt:lpstr>
      <vt:lpstr>Custom Application Inputs</vt:lpstr>
      <vt:lpstr>Jupyter Sessions</vt:lpstr>
      <vt:lpstr>Demo: Jupyter Session</vt:lpstr>
      <vt:lpstr>Core Desktop</vt:lpstr>
      <vt:lpstr>Demo: Core Desktop</vt:lpstr>
      <vt:lpstr>RStudio Server</vt:lpstr>
      <vt:lpstr>Demo: RStudio</vt:lpstr>
      <vt:lpstr>MATLAB</vt:lpstr>
      <vt:lpstr>Demo: MATLAB</vt:lpstr>
      <vt:lpstr>VS Code-Server</vt:lpstr>
      <vt:lpstr>Demo: VS Code-Server</vt:lpstr>
      <vt:lpstr>Review: Learning Goals</vt:lpstr>
      <vt:lpstr>Questions?</vt:lpstr>
      <vt:lpstr>Survey and 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Educational Offerings</dc:title>
  <dc:creator>Microsoft Office User</dc:creator>
  <cp:lastModifiedBy>Brandon Reyes</cp:lastModifiedBy>
  <cp:revision>22</cp:revision>
  <dcterms:created xsi:type="dcterms:W3CDTF">2021-09-10T22:09:47Z</dcterms:created>
  <dcterms:modified xsi:type="dcterms:W3CDTF">2024-01-26T18:15:20Z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